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1"/>
  </p:notesMasterIdLst>
  <p:sldIdLst>
    <p:sldId id="268" r:id="rId5"/>
    <p:sldId id="267" r:id="rId6"/>
    <p:sldId id="309" r:id="rId7"/>
    <p:sldId id="290" r:id="rId8"/>
    <p:sldId id="310" r:id="rId9"/>
    <p:sldId id="280" r:id="rId10"/>
    <p:sldId id="269" r:id="rId11"/>
    <p:sldId id="270" r:id="rId12"/>
    <p:sldId id="271" r:id="rId13"/>
    <p:sldId id="288" r:id="rId14"/>
    <p:sldId id="295" r:id="rId15"/>
    <p:sldId id="304" r:id="rId16"/>
    <p:sldId id="305" r:id="rId17"/>
    <p:sldId id="306" r:id="rId18"/>
    <p:sldId id="307" r:id="rId19"/>
    <p:sldId id="30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6AF2A-4DD5-4D47-BF22-568693D9E122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E96B7-48B0-47F6-BB5C-E7F18074362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552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D5D0-F737-427C-96E6-39A64E1F08AD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15BD3824-DA87-4B95-A753-75825DF82E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420" y="347871"/>
            <a:ext cx="87790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57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6358B-2B32-4312-B2B2-4D35440658E2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5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7806E-6CD2-4CB5-B0F5-24BD5BC9B9EB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322FF6C1-B50B-43CA-856D-6D10B27983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420" y="345377"/>
            <a:ext cx="877900" cy="134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2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08F97-11C8-4418-9B76-ADCD211F515E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465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BAD15-4CFD-452F-B9D0-A47FEBC24A9F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49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8710C-7651-46ED-9C9A-4B220E1245FF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21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EFD21-3835-4BD9-BD41-7F7A841AC2DC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E13C09-CD1F-4948-8B07-64145EDE0E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9745" y="350346"/>
            <a:ext cx="877900" cy="134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2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FC01B28-09CF-4ED6-8E2A-24ED45E7DA2F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6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2D9FA-D2DF-47BF-99C0-87D34D44F20B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680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78801-1605-46B0-BA46-1937EAC414F0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274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A07E-7F6D-4D7E-8088-55364B3034A8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429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A6F27F-4D8C-4354-B031-9DCCCF6547A8}" type="datetime1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DRAFT – DO NOT CITE, COPY, OR DISTRIBUTE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A8B428B-4983-4EF0-A94A-99F8CFA06B7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F12A983D-E79C-43EC-A6B2-1768F556A839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58420" y="344411"/>
            <a:ext cx="87790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77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29E95D-D4DF-4940-A47E-FCDEA1B105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nstantia" panose="02030602050306030303" pitchFamily="18" charset="0"/>
              </a:rPr>
              <a:t>Housing Policy in Rhode Island: </a:t>
            </a:r>
            <a:br>
              <a:rPr lang="en-US" sz="4800" dirty="0">
                <a:latin typeface="Constantia" panose="02030602050306030303" pitchFamily="18" charset="0"/>
              </a:rPr>
            </a:br>
            <a:r>
              <a:rPr lang="en-US" sz="2400" dirty="0">
                <a:latin typeface="Constantia" panose="02030602050306030303" pitchFamily="18" charset="0"/>
              </a:rPr>
              <a:t>Analyzing RI’s Recent Investments in Affordable Housing</a:t>
            </a:r>
            <a:endParaRPr lang="en-US" sz="2400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30D4DF85-6D1C-48EF-B033-76F4FECC13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latin typeface="Constantia" panose="02030602050306030303" pitchFamily="18" charset="0"/>
              </a:rPr>
              <a:t>Report Briefing</a:t>
            </a:r>
          </a:p>
          <a:p>
            <a:r>
              <a:rPr lang="en-US" sz="1600" dirty="0">
                <a:latin typeface="Constantia" panose="02030602050306030303" pitchFamily="18" charset="0"/>
              </a:rPr>
              <a:t>1.16.25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393047-7B5B-44A3-82CA-FE62EED67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522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C9D2E-C409-43E9-8450-D05DD7E52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Constantia" panose="02030602050306030303" pitchFamily="18" charset="0"/>
              </a:rPr>
              <a:t>RIPEC: Housing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40A6C-D7B7-48D1-A247-B1DAACF5C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en-US" sz="2300" b="1" dirty="0">
                <a:latin typeface="Constantia" panose="02030602050306030303" pitchFamily="18" charset="0"/>
              </a:rPr>
              <a:t>RIPEC’s focus on housing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Economic development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Workforce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Public investment</a:t>
            </a:r>
          </a:p>
          <a:p>
            <a:pPr lvl="1"/>
            <a:endParaRPr lang="en-US" sz="2300" dirty="0">
              <a:latin typeface="Constantia" panose="02030602050306030303" pitchFamily="18" charset="0"/>
            </a:endParaRPr>
          </a:p>
          <a:p>
            <a:pPr lvl="1"/>
            <a:r>
              <a:rPr lang="en-US" sz="2300" b="1" dirty="0">
                <a:latin typeface="Constantia" panose="02030602050306030303" pitchFamily="18" charset="0"/>
              </a:rPr>
              <a:t>Process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Stakeholder outreach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Research</a:t>
            </a:r>
          </a:p>
          <a:p>
            <a:pPr lvl="1"/>
            <a:endParaRPr lang="en-US" sz="2300" dirty="0">
              <a:latin typeface="Constantia" panose="02030602050306030303" pitchFamily="18" charset="0"/>
            </a:endParaRPr>
          </a:p>
          <a:p>
            <a:pPr lvl="1"/>
            <a:r>
              <a:rPr lang="en-US" sz="2300" b="1" dirty="0">
                <a:latin typeface="Constantia" panose="02030602050306030303" pitchFamily="18" charset="0"/>
              </a:rPr>
              <a:t>Reports and public testimony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FY 2024 and FY 2025 budget reports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2025 QAP written comments</a:t>
            </a:r>
          </a:p>
          <a:p>
            <a:pPr lvl="2"/>
            <a:r>
              <a:rPr lang="en-US" sz="1900" dirty="0">
                <a:latin typeface="Constantia" panose="02030602050306030303" pitchFamily="18" charset="0"/>
              </a:rPr>
              <a:t>October comprehensive report</a:t>
            </a:r>
          </a:p>
          <a:p>
            <a:pPr lvl="1"/>
            <a:endParaRPr lang="en-US" sz="2300" dirty="0">
              <a:latin typeface="Constantia" panose="02030602050306030303" pitchFamily="18" charset="0"/>
            </a:endParaRPr>
          </a:p>
          <a:p>
            <a:pPr lvl="1"/>
            <a:endParaRPr lang="en-US" sz="2300" dirty="0">
              <a:latin typeface="Constantia" panose="02030602050306030303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B93529-4D57-47AF-8541-9FEC5E4A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594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84852-C252-D786-0BE9-BF16AA3DF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Scope of the Housing Problem in RI (1/3)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99966-B3A3-3BE9-65CA-C375F99F1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Cost-Burden (&gt;30% of income on housing costs):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150,000 households in RI (1/3 of all households)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72,000 renter households (45% of all renters); 78,000 homeowner households (28%)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Gap of 24,000 affordable units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Rising Home Prices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Increase from $294,795 in 2018 to $454,193 in 2023 (54.1% increase, 10.8% 5-year average annual)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 line with Northeast region: all states near or above $400K (but Mass. exceeds $600K)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Housing costs have not grown faster than incomes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226558-1A45-F0AF-6E7A-CB5E06942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CF9B70-BC5B-66FC-D49F-B96D351EB60C}"/>
              </a:ext>
            </a:extLst>
          </p:cNvPr>
          <p:cNvSpPr txBox="1"/>
          <p:nvPr/>
        </p:nvSpPr>
        <p:spPr>
          <a:xfrm>
            <a:off x="1097280" y="6148384"/>
            <a:ext cx="94567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onstantia" panose="02030602050306030303" pitchFamily="18" charset="0"/>
              </a:rPr>
              <a:t>Source: </a:t>
            </a:r>
            <a:r>
              <a:rPr lang="en-US" sz="900" dirty="0" err="1">
                <a:latin typeface="Constantia" panose="02030602050306030303" pitchFamily="18" charset="0"/>
              </a:rPr>
              <a:t>HousingWorksRI</a:t>
            </a:r>
            <a:r>
              <a:rPr lang="en-US" sz="900" dirty="0">
                <a:latin typeface="Constantia" panose="02030602050306030303" pitchFamily="18" charset="0"/>
              </a:rPr>
              <a:t>, 2024 Factbook; National Low-Income Housing Coalition, Gap Report; RI Association of Realtors; U.S. Census </a:t>
            </a:r>
          </a:p>
        </p:txBody>
      </p:sp>
    </p:spTree>
    <p:extLst>
      <p:ext uri="{BB962C8B-B14F-4D97-AF65-F5344CB8AC3E}">
        <p14:creationId xmlns:p14="http://schemas.microsoft.com/office/powerpoint/2010/main" val="1759085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C33FB-7144-B885-12DF-60080DF34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Scope of the Housing Problem in RI (2/3)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76EF7-C9A2-28F3-C73A-C469D8795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98692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Tight Rental Market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Vacancy rate: 3.7%; below healthy rate (5 to 8%), national rate (6.6%), and Northeast avg. (4.3%)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Rental costs have not grown faster than rental incomes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Slow Housing Production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38</a:t>
            </a:r>
            <a:r>
              <a:rPr lang="en-US" baseline="30000" dirty="0">
                <a:latin typeface="Constantia" panose="02030602050306030303" pitchFamily="18" charset="0"/>
              </a:rPr>
              <a:t>th</a:t>
            </a:r>
            <a:r>
              <a:rPr lang="en-US" dirty="0">
                <a:latin typeface="Constantia" panose="02030602050306030303" pitchFamily="18" charset="0"/>
              </a:rPr>
              <a:t> in per capita net housing production between 2012 and 2021 (last in nation in 2021)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800 total multi-family homes from 2011-2022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215 affordable housing units produced/maintained per year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976C9A-5B91-EAFF-73E7-3C3D3D403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24D9E-AAE2-0C4F-F831-31D2EF25B43D}"/>
              </a:ext>
            </a:extLst>
          </p:cNvPr>
          <p:cNvSpPr txBox="1"/>
          <p:nvPr/>
        </p:nvSpPr>
        <p:spPr>
          <a:xfrm>
            <a:off x="1097280" y="6144426"/>
            <a:ext cx="74656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onstantia" panose="02030602050306030303" pitchFamily="18" charset="0"/>
              </a:rPr>
              <a:t>Source: Boston Consulting Group, Housing and Homelessness in RI; Cato Institute, Freedom in the 50 States.</a:t>
            </a:r>
          </a:p>
        </p:txBody>
      </p:sp>
    </p:spTree>
    <p:extLst>
      <p:ext uri="{BB962C8B-B14F-4D97-AF65-F5344CB8AC3E}">
        <p14:creationId xmlns:p14="http://schemas.microsoft.com/office/powerpoint/2010/main" val="2226383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47E90-06EF-ECE1-9BD8-59902FF3A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Scope of the Housing Problem in RI (3/3)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EFA24-EEFE-C00B-8753-4D17C2D2F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Limited State Investment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2</a:t>
            </a:r>
            <a:r>
              <a:rPr lang="en-US" baseline="30000" dirty="0">
                <a:latin typeface="Constantia" panose="02030602050306030303" pitchFamily="18" charset="0"/>
              </a:rPr>
              <a:t>nd</a:t>
            </a:r>
            <a:r>
              <a:rPr lang="en-US" dirty="0">
                <a:latin typeface="Constantia" panose="02030602050306030303" pitchFamily="18" charset="0"/>
              </a:rPr>
              <a:t> lowest among New England states. Production is primarily funded through GO bonds (2006, 2011, 2016, 2021): $190.0 million total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Conveyance tax on real estate sales over $800K: $4.8 million in 2024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Land Use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National study ranked RI 9</a:t>
            </a:r>
            <a:r>
              <a:rPr lang="en-US" baseline="30000" dirty="0">
                <a:latin typeface="Constantia" panose="02030602050306030303" pitchFamily="18" charset="0"/>
              </a:rPr>
              <a:t>th</a:t>
            </a:r>
            <a:r>
              <a:rPr lang="en-US" dirty="0">
                <a:latin typeface="Constantia" panose="02030602050306030303" pitchFamily="18" charset="0"/>
              </a:rPr>
              <a:t> worst for land use restrictions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Permitting for the first half of 2024, increased 7.1% over same time last year; but down 5.2% from 2022 and 11.9% from 2021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Other Factors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Household growth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Out-of-state home sales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Aging housing stock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Short-term rentals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F4985D-959A-1D2E-A4D9-372F643A0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433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9A60E-5240-3E0F-77E0-A2B94F625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Findings: SFRF Allocations to Housing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52C80-93F2-63E6-21CF-15425783AAC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Constantia" panose="02030602050306030303" pitchFamily="18" charset="0"/>
              </a:rPr>
              <a:t>State Fiscal Relief Fund (SFRF)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>
                <a:latin typeface="Constantia" panose="02030602050306030303" pitchFamily="18" charset="0"/>
              </a:rPr>
              <a:t>Beginning in FY 2021, RI committed $332.2 million in SFRF dollars to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>
                <a:latin typeface="Constantia" panose="02030602050306030303" pitchFamily="18" charset="0"/>
              </a:rPr>
              <a:t>29.4% of its total SFRF allocation; 2</a:t>
            </a:r>
            <a:r>
              <a:rPr lang="en-US" sz="2400" baseline="30000" dirty="0">
                <a:latin typeface="Constantia" panose="02030602050306030303" pitchFamily="18" charset="0"/>
              </a:rPr>
              <a:t>nd</a:t>
            </a:r>
            <a:r>
              <a:rPr lang="en-US" sz="2400" dirty="0">
                <a:latin typeface="Constantia" panose="02030602050306030303" pitchFamily="18" charset="0"/>
              </a:rPr>
              <a:t> highest among states, five times national average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>
                <a:latin typeface="Constantia" panose="02030602050306030303" pitchFamily="18" charset="0"/>
              </a:rPr>
              <a:t>Funds came with strict timelines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>
                <a:latin typeface="Constantia" panose="02030602050306030303" pitchFamily="18" charset="0"/>
              </a:rPr>
              <a:t>Allocated to 17 different programs in 3 categories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pPr marL="292608" lvl="1" indent="0">
              <a:buNone/>
            </a:pPr>
            <a:endParaRPr lang="en-US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en-US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en-US" dirty="0">
              <a:latin typeface="Constantia" panose="02030602050306030303" pitchFamily="18" charset="0"/>
            </a:endParaRPr>
          </a:p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3CB29B-4E4C-1107-5A56-B86989744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68FC99-3AEC-FFD7-D941-1C2C4111AD5E}"/>
              </a:ext>
            </a:extLst>
          </p:cNvPr>
          <p:cNvSpPr txBox="1"/>
          <p:nvPr/>
        </p:nvSpPr>
        <p:spPr>
          <a:xfrm>
            <a:off x="1097280" y="6125467"/>
            <a:ext cx="74912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onstantia" panose="02030602050306030303" pitchFamily="18" charset="0"/>
              </a:rPr>
              <a:t>Source: National Conference of State Legislatures, SFRF Allocations Dashboard; R.I. House Fiscal Advisory Staff, Housing as Enacted: FY 2025.</a:t>
            </a:r>
          </a:p>
        </p:txBody>
      </p:sp>
      <p:pic>
        <p:nvPicPr>
          <p:cNvPr id="16" name="Content Placeholder 15" descr="A blue and orange pie chart&#10;&#10;Description automatically generated">
            <a:extLst>
              <a:ext uri="{FF2B5EF4-FFF2-40B4-BE49-F238E27FC236}">
                <a16:creationId xmlns:a16="http://schemas.microsoft.com/office/drawing/2014/main" id="{73CA0588-8005-C774-9D0B-97A51F7FE9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1795486"/>
            <a:ext cx="5348709" cy="3937537"/>
          </a:xfrm>
        </p:spPr>
      </p:pic>
    </p:spTree>
    <p:extLst>
      <p:ext uri="{BB962C8B-B14F-4D97-AF65-F5344CB8AC3E}">
        <p14:creationId xmlns:p14="http://schemas.microsoft.com/office/powerpoint/2010/main" val="3345722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CB54F-DF3C-2F77-60AE-3A0397470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Findings: Production and Preservation Programs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77FAA-0B60-9E76-4A70-07D068E57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Eight programs with similar objectives but different rules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Program designs were largely left to the responsible agencies (RIHousing/Department of Housing)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Designs of the programs had five common characteristics: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Funds were designed to be used in conjunction with other funding sources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Emphasized producing housing for low-income Rhode Islanders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Little or no credit given to including mixed-income or market rate units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Favored projects that met social and other objectives supplemental to the provision of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Deemphasized financial considerations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CB658B-4385-D06D-2D75-6F74893A2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57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03DDC-60D8-0176-1E3A-7F07F04DB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Findings: What Did We Produce? (1/2)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D37CD-BE5B-F5B1-8EDF-CCB9A9B0A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400" dirty="0">
                <a:latin typeface="Constantia" panose="02030602050306030303" pitchFamily="18" charset="0"/>
              </a:rPr>
              <a:t>$273.2 million to 42 developments affecting a total of </a:t>
            </a:r>
            <a:r>
              <a:rPr lang="en-US" sz="2400" b="1" dirty="0">
                <a:latin typeface="Constantia" panose="02030602050306030303" pitchFamily="18" charset="0"/>
              </a:rPr>
              <a:t>2,369 units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200" b="1" dirty="0">
                <a:latin typeface="Constantia" panose="02030602050306030303" pitchFamily="18" charset="0"/>
              </a:rPr>
              <a:t>Affordable units: 1,759</a:t>
            </a:r>
            <a:endParaRPr lang="en-US" sz="2200" dirty="0">
              <a:latin typeface="Constantia" panose="02030602050306030303" pitchFamily="18" charset="0"/>
            </a:endParaRP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2000" dirty="0">
                <a:latin typeface="Constantia" panose="02030602050306030303" pitchFamily="18" charset="0"/>
              </a:rPr>
              <a:t>1,441 new construction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2000" dirty="0">
                <a:latin typeface="Constantia" panose="02030602050306030303" pitchFamily="18" charset="0"/>
              </a:rPr>
              <a:t>307 rehabilitation; 11 one-for-one replacements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200" b="1" dirty="0">
                <a:latin typeface="Constantia" panose="02030602050306030303" pitchFamily="18" charset="0"/>
              </a:rPr>
              <a:t>Middle-income units: 175</a:t>
            </a:r>
            <a:endParaRPr lang="en-US" sz="2200" dirty="0">
              <a:latin typeface="Constantia" panose="02030602050306030303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200" b="1" dirty="0">
                <a:latin typeface="Constantia" panose="02030602050306030303" pitchFamily="18" charset="0"/>
              </a:rPr>
              <a:t>Market-rate units: 435</a:t>
            </a:r>
            <a:endParaRPr lang="en-US" sz="2200" dirty="0">
              <a:latin typeface="Constantia" panose="02030602050306030303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Constantia" panose="02030602050306030303" pitchFamily="18" charset="0"/>
              </a:rPr>
              <a:t>New Construction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200" dirty="0">
                <a:latin typeface="Constantia" panose="02030602050306030303" pitchFamily="18" charset="0"/>
              </a:rPr>
              <a:t>$244.7 million to support the new construction of 1,515 units of affordable/middle-income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200" dirty="0">
                <a:latin typeface="Constantia" panose="02030602050306030303" pitchFamily="18" charset="0"/>
              </a:rPr>
              <a:t>Additional 69 units in 2 rehab/new construction projects. 1,584 total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400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D2C62-A4FD-DB5A-5DE7-73F62015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896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460FF-F35B-6CC2-9A1A-70FF3D6CE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Findings: What Did We Produce? (2/2)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5B3AB-ADB5-11E3-AC7C-80A17A156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Constantia" panose="02030602050306030303" pitchFamily="18" charset="0"/>
              </a:rPr>
              <a:t>SFRF funded developments: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Constantia" panose="02030602050306030303" pitchFamily="18" charset="0"/>
              </a:rPr>
              <a:t>Size:</a:t>
            </a:r>
            <a:r>
              <a:rPr lang="en-US" sz="2000" dirty="0">
                <a:latin typeface="Constantia" panose="02030602050306030303" pitchFamily="18" charset="0"/>
              </a:rPr>
              <a:t> ranged from four units to 176 units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Constantia" panose="02030602050306030303" pitchFamily="18" charset="0"/>
              </a:rPr>
              <a:t>Top-heavy:</a:t>
            </a:r>
            <a:r>
              <a:rPr lang="en-US" sz="2000" dirty="0">
                <a:latin typeface="Constantia" panose="02030602050306030303" pitchFamily="18" charset="0"/>
              </a:rPr>
              <a:t> four largest developments (representing 13.3% of projects) accounted for 516 units (35.8% of total)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Constantia" panose="02030602050306030303" pitchFamily="18" charset="0"/>
              </a:rPr>
              <a:t>Distributed throughout 15 communities: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800" dirty="0">
                <a:latin typeface="Constantia" panose="02030602050306030303" pitchFamily="18" charset="0"/>
              </a:rPr>
              <a:t>Nearly half in Providence/East Providence; 682 total (45.8%)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800" dirty="0">
                <a:latin typeface="Constantia" panose="02030602050306030303" pitchFamily="18" charset="0"/>
              </a:rPr>
              <a:t>None in parts of East Bay, Southern Coastal Communities, rural suburban areas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Constantia" panose="02030602050306030303" pitchFamily="18" charset="0"/>
              </a:rPr>
              <a:t>TDC per unit: </a:t>
            </a:r>
            <a:r>
              <a:rPr lang="en-US" sz="2000" dirty="0">
                <a:latin typeface="Constantia" panose="02030602050306030303" pitchFamily="18" charset="0"/>
              </a:rPr>
              <a:t>high $571,943; low $105,584; average $379,831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Constantia" panose="02030602050306030303" pitchFamily="18" charset="0"/>
              </a:rPr>
              <a:t>State subsidy per affordable unit: </a:t>
            </a:r>
            <a:r>
              <a:rPr lang="en-US" sz="2000" dirty="0">
                <a:latin typeface="Constantia" panose="02030602050306030303" pitchFamily="18" charset="0"/>
              </a:rPr>
              <a:t>high $571,943; low $45,462; average $161,542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F6B382-1C8E-A0E4-ED98-F4A705B26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105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2E6D5-BBD4-1522-5B86-1FD099146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Funding Priorities (1/2)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C92C1-16DB-7AB6-0EB2-7BA40B6D4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Income levels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Nearly 30% to households up to 30% AMI (430)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Nearly 45% under 60% AMI (661)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Roughly 20% under 80% AMI (281)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Less than 10% middle-income units (143)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Weighted AMI score: 59.0%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Social and other goals supplemental to the provision of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25 out of 32 developments contained at least one such supplemental goal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11 developments involved remediating a blighted property or included a historic reconstruction or both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14 developments included commercial or community space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10 included wrap-around services or partnerships with service providers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36708-2BEE-3BAE-11FF-B05B9002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71F864-E005-ECBD-701C-F389C6C2CAEE}"/>
              </a:ext>
            </a:extLst>
          </p:cNvPr>
          <p:cNvSpPr txBox="1"/>
          <p:nvPr/>
        </p:nvSpPr>
        <p:spPr>
          <a:xfrm>
            <a:off x="1097280" y="6135881"/>
            <a:ext cx="78706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latin typeface="Constantia" panose="02030602050306030303" pitchFamily="18" charset="0"/>
              </a:rPr>
              <a:t>Source: RIHousing, SFRF Program Dashboard.</a:t>
            </a:r>
            <a:endParaRPr lang="en-US" sz="9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97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9865E-2902-4ED3-A4C2-DD4763896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Funding Priorities (2/2)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0BD7D-324F-A00C-373A-9C7D5A19C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Mixed-income developments not prioritized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Majority of developments were 100% affordable or 100% middle-income (17 total, 53.1%)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Of the 15 mixed-income developments, more than 2/3 offered less than 25% of units to those in middle-income or market rate incomes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Only three developments had more than half of units allocated to middle-income or market rate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Project costs were deemphasized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Over half of projects carried total development costs of more than $400,000 per unit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23 developments had a higher per unit cost than the average selling price of a condominium ($357K)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Three developments had total development costs higher than $500,000 per unit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B65C96-C072-308F-74C1-C797612C0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0EAD02-B3D7-7DCB-C583-24560BCBF2B3}"/>
              </a:ext>
            </a:extLst>
          </p:cNvPr>
          <p:cNvSpPr txBox="1"/>
          <p:nvPr/>
        </p:nvSpPr>
        <p:spPr>
          <a:xfrm>
            <a:off x="1097280" y="6070072"/>
            <a:ext cx="74177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onstantia" panose="02030602050306030303" pitchFamily="18" charset="0"/>
              </a:rPr>
              <a:t>Source: RIHousing, SFRF Program Dashboard.</a:t>
            </a:r>
          </a:p>
        </p:txBody>
      </p:sp>
    </p:spTree>
    <p:extLst>
      <p:ext uri="{BB962C8B-B14F-4D97-AF65-F5344CB8AC3E}">
        <p14:creationId xmlns:p14="http://schemas.microsoft.com/office/powerpoint/2010/main" val="3574335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F0A3C-4E06-92A0-9AA7-BE10C7A18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Recommendation #1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30B86-5521-009C-6038-8420211B1A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The state should expand its range of investments to better support middle-income and market-rate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R.I. needs to increase its supply of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Incentivizing middle-income and market rate units would increase the overall supply, ease demand, and lower rents and home prices statewide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Middle-income/market-rate housing requires little to no subsidy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Policy Options</a:t>
            </a:r>
            <a:endParaRPr lang="en-US" dirty="0">
              <a:latin typeface="Constantia" panose="02030602050306030303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Incentivize mixed-income developments in all state housing development programs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Decouple state LIHTC program from federal LIHTC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Land use reform</a:t>
            </a:r>
          </a:p>
          <a:p>
            <a:pPr marL="0" indent="0">
              <a:buNone/>
            </a:pPr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F22F6F-ED93-6F2F-CDD3-5629B3D3F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507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397CF-1CF4-0416-D926-71D76A4A4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Recommendation #2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16E76-B15D-03D0-0007-BACB2DB43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Rhode Island needs greater state investment in housing and a dedicated revenue source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State policymakers deserve credit for the historic investment in housing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With federal funding expiring, RI is returning to the pattern of relatively low investment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Policy Options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Real estate conveyance tax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Extend state LIHTC program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03D33E-7E18-BF05-1856-B4C39BB5A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535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A3043-1304-8E6F-0066-FDD37F036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Recommendation #3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5B266-043F-96DD-6318-1CA2A0BF1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The state must explore mechanisms to improve the return on investment of state housing dollars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The state invested roughly $273 million to produce 1,600 net new affordable and middle-income units with an average state subsidy north of $160K per affordable unit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It would take billions of dollars to close our housing supply gap at these costs and subsidy levels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Policy Options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Institute per unit TDC caps in all state housing development programs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Incentivize developments with low per unit costs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Incentivize larger developments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Deemphasize social goals supplemental to the provision of housing that increase costs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Greater scrutiny of cost overruns 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E2865-B97D-8250-DAA1-037195037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493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5E2C0-EE78-1148-4330-A0A85038D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Recommendation #4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B7380-4C07-9ED4-D0BB-62FFE7727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The state should seek to reduce the complexity of its housing programs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The allocation of funds to eight production programs created red tape, added to the cost of production, and made program accountability nearly impossible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The relationships between the state’s housing agencies and programs needs clarity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Policy Options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Consolidate housing agencies under an Executive Office of Housing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Executive Office oversees housing dollars (bond, HPF, HOME)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Executive Office drafts QAP and state housing plan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Secretary of Housing as Chair of RIHousing Board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HRC as advisory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Reduce the number of state housing production programs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C8E5F-B4C5-8847-23F3-C7DE99FF7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917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508A8-576B-4D79-AD7F-F01E7EA8C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nstantia" panose="02030602050306030303" pitchFamily="18" charset="0"/>
              </a:rPr>
              <a:t>Recommendation #5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F90EF-D660-1610-E3B9-672931916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The state should </a:t>
            </a:r>
            <a:r>
              <a:rPr lang="en-US" b="1">
                <a:latin typeface="Constantia" panose="02030602050306030303" pitchFamily="18" charset="0"/>
              </a:rPr>
              <a:t>develop innovative </a:t>
            </a:r>
            <a:r>
              <a:rPr lang="en-US" b="1" dirty="0">
                <a:latin typeface="Constantia" panose="02030602050306030303" pitchFamily="18" charset="0"/>
              </a:rPr>
              <a:t>programs to tackle its housing shortage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Relying solely on the capital stack model of development centered on the LIHTC program is a questionable strategy moving forward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b="1" dirty="0">
                <a:latin typeface="Constantia" panose="02030602050306030303" pitchFamily="18" charset="0"/>
              </a:rPr>
              <a:t>Policy Options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Public development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Turnkey model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Acquisition over new construction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Constantia" panose="02030602050306030303" pitchFamily="18" charset="0"/>
              </a:rPr>
              <a:t>Rental assistance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272185-7B20-A311-CD39-43E6F3D75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428B-4983-4EF0-A94A-99F8CFA06B7C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99096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2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00A4E6"/>
      </a:accent1>
      <a:accent2>
        <a:srgbClr val="0077A9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5E043ABD4B21489A82CEA894EBC04B" ma:contentTypeVersion="" ma:contentTypeDescription="Create a new document." ma:contentTypeScope="" ma:versionID="f139e8ab52ba142a756435425047a15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8051ad49ee3a4811ed0efdd12919ad99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B880E7-248D-4429-B10B-895419E7453E}"/>
</file>

<file path=customXml/itemProps2.xml><?xml version="1.0" encoding="utf-8"?>
<ds:datastoreItem xmlns:ds="http://schemas.openxmlformats.org/officeDocument/2006/customXml" ds:itemID="{049C1D2F-17D9-41D0-AD53-4E2AFDBF12D1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2c5e7371-4bfa-4915-9aa2-529852b927f6"/>
    <ds:schemaRef ds:uri="http://schemas.openxmlformats.org/package/2006/metadata/core-properties"/>
    <ds:schemaRef ds:uri="9d919e53-3c2d-4571-a37b-2169a8110ef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779FCA5-9E11-4E6F-92B7-DAC881F1597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5262</TotalTime>
  <Words>1387</Words>
  <Application>Microsoft Office PowerPoint</Application>
  <PresentationFormat>Widescreen</PresentationFormat>
  <Paragraphs>176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Calibri Light</vt:lpstr>
      <vt:lpstr>Constantia</vt:lpstr>
      <vt:lpstr>Courier New</vt:lpstr>
      <vt:lpstr>Retrospect</vt:lpstr>
      <vt:lpstr>Housing Policy in Rhode Island:  Analyzing RI’s Recent Investments in Affordable Housing</vt:lpstr>
      <vt:lpstr>RIPEC: Housing </vt:lpstr>
      <vt:lpstr>Scope of the Housing Problem in RI (1/3)</vt:lpstr>
      <vt:lpstr>Scope of the Housing Problem in RI (2/3)</vt:lpstr>
      <vt:lpstr>Scope of the Housing Problem in RI (3/3)</vt:lpstr>
      <vt:lpstr>Findings: SFRF Allocations to Housing</vt:lpstr>
      <vt:lpstr>Findings: Production and Preservation Programs</vt:lpstr>
      <vt:lpstr>Findings: What Did We Produce? (1/2)</vt:lpstr>
      <vt:lpstr>Findings: What Did We Produce? (2/2)</vt:lpstr>
      <vt:lpstr>Funding Priorities (1/2)  </vt:lpstr>
      <vt:lpstr>Funding Priorities (2/2)</vt:lpstr>
      <vt:lpstr>Recommendation #1</vt:lpstr>
      <vt:lpstr>Recommendation #2</vt:lpstr>
      <vt:lpstr>Recommendation #3</vt:lpstr>
      <vt:lpstr>Recommendation #4</vt:lpstr>
      <vt:lpstr>Recommendation #5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DiBiase</dc:creator>
  <cp:lastModifiedBy>Christy Durant</cp:lastModifiedBy>
  <cp:revision>76</cp:revision>
  <dcterms:created xsi:type="dcterms:W3CDTF">2021-03-02T13:32:45Z</dcterms:created>
  <dcterms:modified xsi:type="dcterms:W3CDTF">2025-01-13T21:44:53Z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0x010100715E043ABD4B21489A82CEA894EBC04B</vt:lpwstr>
  </property>
  <property fmtid="{D5CDD505-2E9C-101B-9397-08002B2CF9AE}" pid="3" name="Order">
    <vt:r8>14600</vt:r8>
  </property>
  <property fmtid="{D5CDD505-2E9C-101B-9397-08002B2CF9AE}" pid="4" name="MediaServiceImageTags">
    <vt:lpwstr/>
  </property>
</Properties>
</file>